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93" r:id="rId11"/>
    <p:sldId id="274" r:id="rId12"/>
    <p:sldId id="291" r:id="rId13"/>
    <p:sldId id="272" r:id="rId14"/>
    <p:sldId id="275" r:id="rId15"/>
    <p:sldId id="276" r:id="rId16"/>
    <p:sldId id="277" r:id="rId17"/>
    <p:sldId id="278" r:id="rId18"/>
    <p:sldId id="279" r:id="rId19"/>
    <p:sldId id="312" r:id="rId20"/>
    <p:sldId id="280" r:id="rId21"/>
    <p:sldId id="281" r:id="rId22"/>
    <p:sldId id="282" r:id="rId23"/>
    <p:sldId id="311" r:id="rId24"/>
    <p:sldId id="283" r:id="rId25"/>
    <p:sldId id="284" r:id="rId26"/>
    <p:sldId id="285" r:id="rId27"/>
    <p:sldId id="286" r:id="rId28"/>
    <p:sldId id="287" r:id="rId29"/>
    <p:sldId id="288" r:id="rId30"/>
    <p:sldId id="313" r:id="rId31"/>
    <p:sldId id="294" r:id="rId32"/>
    <p:sldId id="298" r:id="rId33"/>
    <p:sldId id="299" r:id="rId34"/>
    <p:sldId id="314" r:id="rId35"/>
    <p:sldId id="289" r:id="rId36"/>
    <p:sldId id="306" r:id="rId37"/>
    <p:sldId id="309" r:id="rId38"/>
    <p:sldId id="307" r:id="rId39"/>
    <p:sldId id="297" r:id="rId40"/>
    <p:sldId id="296" r:id="rId41"/>
    <p:sldId id="300" r:id="rId42"/>
    <p:sldId id="303" r:id="rId43"/>
    <p:sldId id="290" r:id="rId44"/>
    <p:sldId id="301" r:id="rId45"/>
    <p:sldId id="305" r:id="rId46"/>
    <p:sldId id="302" r:id="rId47"/>
    <p:sldId id="310" r:id="rId48"/>
    <p:sldId id="304" r:id="rId49"/>
    <p:sldId id="271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6" autoAdjust="0"/>
    <p:restoredTop sz="94660"/>
  </p:normalViewPr>
  <p:slideViewPr>
    <p:cSldViewPr snapToObjects="1">
      <p:cViewPr>
        <p:scale>
          <a:sx n="150" d="100"/>
          <a:sy n="150" d="100"/>
        </p:scale>
        <p:origin x="558" y="4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08.12.2019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1" Type="http://schemas.openxmlformats.org/officeDocument/2006/relationships/image" Target="../media/image57.png"/><Relationship Id="rId7" Type="http://schemas.openxmlformats.org/officeDocument/2006/relationships/image" Target="../media/image410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.png"/><Relationship Id="rId15" Type="http://schemas.openxmlformats.org/officeDocument/2006/relationships/image" Target="../media/image51.png"/><Relationship Id="rId23" Type="http://schemas.openxmlformats.org/officeDocument/2006/relationships/image" Target="../media/image520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microsoft.com/office/2007/relationships/hdphoto" Target="../media/hdphoto5.wdp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8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69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2.png"/><Relationship Id="rId4" Type="http://schemas.openxmlformats.org/officeDocument/2006/relationships/image" Target="../media/image12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7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microsoft.com/office/2007/relationships/hdphoto" Target="../media/hdphoto7.wdp"/><Relationship Id="rId4" Type="http://schemas.openxmlformats.org/officeDocument/2006/relationships/image" Target="../media/image73.png"/><Relationship Id="rId9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</a:t>
            </a:r>
            <a:r>
              <a:rPr lang="en-GB" dirty="0"/>
              <a:t>(not) to build a Trusted Path?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pic>
        <p:nvPicPr>
          <p:cNvPr id="1028" name="Picture 4" descr="Image result for minion constru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19" y="3429000"/>
            <a:ext cx="1577181" cy="294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9ED56-CBF1-2D43-9687-77749902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5819" y="1270000"/>
            <a:ext cx="10414000" cy="452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599D7-5FF3-FE45-81AC-22EC07E0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219" y="1270000"/>
            <a:ext cx="599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EF19D-2A89-A246-904E-D9488B57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9" y="2336800"/>
            <a:ext cx="2921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2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Trusted Computer System Evaluation Criteria (TCSEC) 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Vague Definition of Trusted Path</a:t>
            </a:r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F0598-D392-0C4F-A717-8EB036043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19" y="1439863"/>
            <a:ext cx="812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7D489-FFED-214C-8855-C7F1D5EEEE87}"/>
              </a:ext>
            </a:extLst>
          </p:cNvPr>
          <p:cNvSpPr txBox="1"/>
          <p:nvPr/>
        </p:nvSpPr>
        <p:spPr>
          <a:xfrm>
            <a:off x="5775186" y="537322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Hope!</a:t>
            </a:r>
          </a:p>
        </p:txBody>
      </p:sp>
    </p:spTree>
    <p:extLst>
      <p:ext uri="{BB962C8B-B14F-4D97-AF65-F5344CB8AC3E}">
        <p14:creationId xmlns:p14="http://schemas.microsoft.com/office/powerpoint/2010/main" val="1277716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198CE-F11F-C44D-BEC3-BC353CF3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76276"/>
            <a:ext cx="11537950" cy="947736"/>
          </a:xfrm>
        </p:spPr>
        <p:txBody>
          <a:bodyPr/>
          <a:lstStyle/>
          <a:p>
            <a:r>
              <a:rPr lang="en-US" dirty="0"/>
              <a:t>Every bit of information is needed to be relayed back</a:t>
            </a:r>
          </a:p>
          <a:p>
            <a:r>
              <a:rPr lang="en-US" dirty="0"/>
              <a:t>Ideally systems should approximate that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F50DF8-2937-314C-963E-CC6880FA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614560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615583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257517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2575170"/>
            <a:ext cx="2159000" cy="3580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2472E-7814-014B-844C-B3CB1B37A9BB}"/>
              </a:ext>
            </a:extLst>
          </p:cNvPr>
          <p:cNvSpPr/>
          <p:nvPr/>
        </p:nvSpPr>
        <p:spPr>
          <a:xfrm>
            <a:off x="1408566" y="3761418"/>
            <a:ext cx="1869628" cy="1921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90FFE-5B5B-AD48-B1A8-8DE15EFDE1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78194" y="4384319"/>
            <a:ext cx="1089760" cy="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614985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257517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257517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4384318"/>
            <a:ext cx="180987" cy="17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85846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83149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2633A9-A2F8-E948-9114-AEE743AE4EBF}"/>
              </a:ext>
            </a:extLst>
          </p:cNvPr>
          <p:cNvSpPr/>
          <p:nvPr/>
        </p:nvSpPr>
        <p:spPr>
          <a:xfrm>
            <a:off x="4367954" y="3761418"/>
            <a:ext cx="2108932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61563" y="502244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2A46-F12C-9248-9CD9-C77116FF736A}"/>
              </a:ext>
            </a:extLst>
          </p:cNvPr>
          <p:cNvSpPr/>
          <p:nvPr/>
        </p:nvSpPr>
        <p:spPr>
          <a:xfrm>
            <a:off x="7851776" y="3761418"/>
            <a:ext cx="2147034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22E04A-62C3-0B40-8709-4AFEDFB8AC87}"/>
              </a:ext>
            </a:extLst>
          </p:cNvPr>
          <p:cNvSpPr/>
          <p:nvPr/>
        </p:nvSpPr>
        <p:spPr>
          <a:xfrm>
            <a:off x="6210097" y="580536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547A0-B0A0-1D4D-8E6F-9CB0172AF818}"/>
              </a:ext>
            </a:extLst>
          </p:cNvPr>
          <p:cNvSpPr/>
          <p:nvPr/>
        </p:nvSpPr>
        <p:spPr>
          <a:xfrm>
            <a:off x="9672339" y="580536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8" grpId="0"/>
      <p:bldP spid="11" grpId="0" animBg="1"/>
      <p:bldP spid="13" grpId="0"/>
      <p:bldP spid="15" grpId="0" animBg="1"/>
      <p:bldP spid="20" grpId="0" animBg="1"/>
      <p:bldP spid="22" grpId="0" animBg="1"/>
      <p:bldP spid="23" grpId="0" animBg="1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</a:t>
                </a:r>
                <a:r>
                  <a:rPr lang="en-US" dirty="0" err="1"/>
                  <a:t>ProtectIOn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60071" y="5071795"/>
            <a:ext cx="100686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</a:t>
            </a:r>
            <a:r>
              <a:rPr lang="en-US" sz="2400" dirty="0" smtClean="0">
                <a:solidFill>
                  <a:srgbClr val="FF0000"/>
                </a:solidFill>
              </a:rPr>
              <a:t>an exclusive </a:t>
            </a:r>
            <a:r>
              <a:rPr lang="en-US" sz="2400" dirty="0">
                <a:solidFill>
                  <a:srgbClr val="FF0000"/>
                </a:solidFill>
              </a:rPr>
              <a:t>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are oblivious to the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Keyboard: “Am I getting accessed by the UBS app or the OS?”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Metered peripheral access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“I want to charge the client based on the number of GPU cores used by the ML app</a:t>
            </a:r>
            <a:r>
              <a:rPr lang="en-US" dirty="0" smtClean="0">
                <a:solidFill>
                  <a:srgbClr val="FF0000"/>
                </a:solidFill>
              </a:rPr>
              <a:t>.”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Integrity of the platform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“I detect some changes in the GPU. Should I continue with my computation?”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	</a:t>
            </a:r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Assurance of the state of the platform</a:t>
            </a:r>
          </a:p>
          <a:p>
            <a:r>
              <a:rPr lang="en-US" dirty="0"/>
              <a:t>State: CPU + Peripherals</a:t>
            </a:r>
          </a:p>
          <a:p>
            <a:r>
              <a:rPr lang="en-US" dirty="0"/>
              <a:t>State is determined by the attestation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</a:t>
            </a:r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enclave 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Controller enclave 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Modified Peripheral</a:t>
            </a:r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Modified peripheral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269160" y="3303416"/>
            <a:ext cx="0" cy="430384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Awareness: Trust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through shared memory</a:t>
            </a:r>
          </a:p>
          <a:p>
            <a:pPr lvl="1"/>
            <a:r>
              <a:rPr lang="en-US" dirty="0"/>
              <a:t>Peripherals are either DMA or </a:t>
            </a:r>
            <a:r>
              <a:rPr lang="en-US" dirty="0" smtClean="0"/>
              <a:t>memory-mapped</a:t>
            </a:r>
          </a:p>
          <a:p>
            <a:pPr lvl="1"/>
            <a:r>
              <a:rPr lang="en-US" dirty="0" smtClean="0"/>
              <a:t>PMP isolates the region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61950" lvl="1" indent="0">
              <a:buNone/>
            </a:pPr>
            <a:endParaRPr lang="en-US" dirty="0"/>
          </a:p>
          <a:p>
            <a:r>
              <a:rPr lang="en-US" dirty="0"/>
              <a:t>Attestation</a:t>
            </a:r>
          </a:p>
          <a:p>
            <a:pPr lvl="1"/>
            <a:r>
              <a:rPr lang="en-US" dirty="0"/>
              <a:t>AE</a:t>
            </a:r>
          </a:p>
          <a:p>
            <a:pPr lvl="1"/>
            <a:r>
              <a:rPr lang="en-US" dirty="0"/>
              <a:t>CE</a:t>
            </a:r>
          </a:p>
          <a:p>
            <a:pPr lvl="1"/>
            <a:r>
              <a:rPr lang="en-US" dirty="0"/>
              <a:t>Peripherals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Communication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Enclave report</a:t>
            </a:r>
          </a:p>
          <a:p>
            <a:r>
              <a:rPr lang="en-US" dirty="0"/>
              <a:t>AE report contains CE report</a:t>
            </a:r>
          </a:p>
          <a:p>
            <a:r>
              <a:rPr lang="en-US" dirty="0"/>
              <a:t>CE contains peripheral report</a:t>
            </a:r>
          </a:p>
          <a:p>
            <a:endParaRPr lang="en-US" dirty="0"/>
          </a:p>
          <a:p>
            <a:r>
              <a:rPr lang="en-US" dirty="0"/>
              <a:t>All of them are signed by the platform key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Attestation: Report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1924</TotalTime>
  <Words>897</Words>
  <Application>Microsoft Office PowerPoint</Application>
  <PresentationFormat>Custom</PresentationFormat>
  <Paragraphs>326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A Vague Definition of Trusted Path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IntegriKey – Attack by an Anonymous Reviewer</vt:lpstr>
      <vt:lpstr>Observation 1</vt:lpstr>
      <vt:lpstr>Fidelius – Output Integrity </vt:lpstr>
      <vt:lpstr>Output Integrity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Other Trusted Path Solutions</vt:lpstr>
      <vt:lpstr>How to Build a Trusted Path</vt:lpstr>
      <vt:lpstr>Definition: Violation of Input/output Integrity</vt:lpstr>
      <vt:lpstr>Verification</vt:lpstr>
      <vt:lpstr>In Summary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108</cp:revision>
  <cp:lastPrinted>2013-06-08T11:22:51Z</cp:lastPrinted>
  <dcterms:created xsi:type="dcterms:W3CDTF">2019-12-03T10:53:56Z</dcterms:created>
  <dcterms:modified xsi:type="dcterms:W3CDTF">2019-12-08T17:47:29Z</dcterms:modified>
</cp:coreProperties>
</file>